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" r:id="rId5"/>
    <p:sldId id="268" r:id="rId6"/>
    <p:sldId id="261" r:id="rId7"/>
    <p:sldId id="269" r:id="rId8"/>
    <p:sldId id="270" r:id="rId9"/>
    <p:sldId id="267" r:id="rId10"/>
    <p:sldId id="271" r:id="rId11"/>
    <p:sldId id="272" r:id="rId12"/>
    <p:sldId id="274" r:id="rId13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226" autoAdjust="0"/>
  </p:normalViewPr>
  <p:slideViewPr>
    <p:cSldViewPr snapToGrid="0">
      <p:cViewPr varScale="1">
        <p:scale>
          <a:sx n="56" d="100"/>
          <a:sy n="56" d="100"/>
        </p:scale>
        <p:origin x="3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Rueda de las opciones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HABLAR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NADA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ABRAZOS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RESPIRAR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HABLAR</c:v>
                </c:pt>
                <c:pt idx="1">
                  <c:v>NADA</c:v>
                </c:pt>
                <c:pt idx="2">
                  <c:v>ABRAZOS</c:v>
                </c:pt>
                <c:pt idx="3">
                  <c:v>RESPIRAR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3686-56D6-4482-B4E3-3F9784E8899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90657A51-D676-4225-9D81-B577E3390562}">
      <dgm:prSet/>
      <dgm:spPr/>
      <dgm:t>
        <a:bodyPr/>
        <a:lstStyle/>
        <a:p>
          <a:pPr algn="just"/>
          <a:r>
            <a:rPr lang="es-ES" dirty="0" smtClean="0"/>
            <a:t>1. ANTE TODO, </a:t>
          </a:r>
          <a:r>
            <a:rPr lang="es-ES" b="1" dirty="0" smtClean="0"/>
            <a:t>LOS PADRES Y MADRES DEBEN ENTENDER QUE EL BIENESTAR DE SUS HIJOS PASA POR EL BIENESTAR DE SUS PROGENITORES</a:t>
          </a:r>
          <a:r>
            <a:rPr lang="es-ES" dirty="0" smtClean="0"/>
            <a:t>. </a:t>
          </a:r>
        </a:p>
        <a:p>
          <a:pPr algn="just"/>
          <a:r>
            <a:rPr lang="es-ES" dirty="0" smtClean="0"/>
            <a:t>Cuanto mejor estén, de mayor calidad serán los cuidados que les dispensen y, por tanto, mayor será su bienestar. Los adultos les dan seguridad y les ayudan a regularse emocionalmente en situaciones de amenaza, peligro, miedo, ansiedad. Debemos prepararnos y cuidarnos bien porque los niños se agotarán y nos preguntarán muchas veces ¿cuánto queda? Paciencia y calma. Si nos concienciamos nosotros, se concienciarán ellos.</a:t>
          </a:r>
          <a:endParaRPr lang="es-ES" dirty="0"/>
        </a:p>
      </dgm:t>
    </dgm:pt>
    <dgm:pt modelId="{57A70643-13DC-4DDE-B0C7-3F8E80FC651D}" type="parTrans" cxnId="{CD633CE8-209F-49F6-B71D-4F95FD1EAE60}">
      <dgm:prSet/>
      <dgm:spPr/>
      <dgm:t>
        <a:bodyPr/>
        <a:lstStyle/>
        <a:p>
          <a:endParaRPr lang="es-ES"/>
        </a:p>
      </dgm:t>
    </dgm:pt>
    <dgm:pt modelId="{123EAC0F-90AB-42F2-9240-55D6DDCFA365}" type="sibTrans" cxnId="{CD633CE8-209F-49F6-B71D-4F95FD1EAE60}">
      <dgm:prSet/>
      <dgm:spPr/>
      <dgm:t>
        <a:bodyPr/>
        <a:lstStyle/>
        <a:p>
          <a:endParaRPr lang="es-ES"/>
        </a:p>
      </dgm:t>
    </dgm:pt>
    <dgm:pt modelId="{24E1D7DD-86B8-45FD-952F-DE37B6E9DF21}" type="pres">
      <dgm:prSet presAssocID="{1EC23686-56D6-4482-B4E3-3F9784E8899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331B6D-C8A3-41C4-9E02-3E0534F7DBA8}" type="pres">
      <dgm:prSet presAssocID="{90657A51-D676-4225-9D81-B577E339056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6C80E5-09B3-44BC-822F-CB7144D23F2A}" type="presOf" srcId="{1EC23686-56D6-4482-B4E3-3F9784E88994}" destId="{24E1D7DD-86B8-45FD-952F-DE37B6E9DF21}" srcOrd="0" destOrd="0" presId="urn:microsoft.com/office/officeart/2005/8/layout/process2"/>
    <dgm:cxn modelId="{CD633CE8-209F-49F6-B71D-4F95FD1EAE60}" srcId="{1EC23686-56D6-4482-B4E3-3F9784E88994}" destId="{90657A51-D676-4225-9D81-B577E3390562}" srcOrd="0" destOrd="0" parTransId="{57A70643-13DC-4DDE-B0C7-3F8E80FC651D}" sibTransId="{123EAC0F-90AB-42F2-9240-55D6DDCFA365}"/>
    <dgm:cxn modelId="{5028005C-3A7B-4879-A501-930826189017}" type="presOf" srcId="{90657A51-D676-4225-9D81-B577E3390562}" destId="{BB331B6D-C8A3-41C4-9E02-3E0534F7DBA8}" srcOrd="0" destOrd="0" presId="urn:microsoft.com/office/officeart/2005/8/layout/process2"/>
    <dgm:cxn modelId="{00BEBA6D-D4D4-45C0-A69A-067BC66E9C87}" type="presParOf" srcId="{24E1D7DD-86B8-45FD-952F-DE37B6E9DF21}" destId="{BB331B6D-C8A3-41C4-9E02-3E0534F7DBA8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31B6D-C8A3-41C4-9E02-3E0534F7DBA8}">
      <dsp:nvSpPr>
        <dsp:cNvPr id="0" name=""/>
        <dsp:cNvSpPr/>
      </dsp:nvSpPr>
      <dsp:spPr>
        <a:xfrm>
          <a:off x="0" y="1754"/>
          <a:ext cx="6015897" cy="3590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1. ANTE TODO, </a:t>
          </a:r>
          <a:r>
            <a:rPr lang="es-ES" sz="1900" b="1" kern="1200" dirty="0" smtClean="0"/>
            <a:t>LOS PADRES Y MADRES DEBEN ENTENDER QUE EL BIENESTAR DE SUS HIJOS PASA POR EL BIENESTAR DE SUS PROGENITORES</a:t>
          </a:r>
          <a:r>
            <a:rPr lang="es-ES" sz="1900" kern="1200" dirty="0" smtClean="0"/>
            <a:t>. 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Cuanto mejor estén, de mayor calidad serán los cuidados que les dispensen y, por tanto, mayor será su bienestar. Los adultos les dan seguridad y les ayudan a regularse emocionalmente en situaciones de amenaza, peligro, miedo, ansiedad. Debemos prepararnos y cuidarnos bien porque los niños se agotarán y nos preguntarán muchas veces ¿cuánto queda? Paciencia y calma. Si nos concienciamos nosotros, se concienciarán ellos.</a:t>
          </a:r>
          <a:endParaRPr lang="es-ES" sz="1900" kern="1200" dirty="0"/>
        </a:p>
      </dsp:txBody>
      <dsp:txXfrm>
        <a:off x="105150" y="106904"/>
        <a:ext cx="5805597" cy="3379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CA2B0A8C-8A53-47B4-87FE-FD79F4450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2FD2F75-4723-4D19-A015-F710FC1819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3538F-2982-46F2-A990-44797FC6FAAC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16006D7-62CB-4D89-BF31-E9DAAA66EC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C05524A-0755-493F-86EA-B64E8BCEAC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E67EF-1F22-479A-A30D-ECB88629FB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08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E0F5-9CEC-4A9B-99CB-234ED36F092B}" type="datetimeFigureOut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09DD-49B9-4AED-B9AE-7CD4AE12A89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8587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2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63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009DD-49B9-4AED-B9AE-7CD4AE12A8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03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 6" title="círculo festoneado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125BFA2B-6C97-4274-9B25-DC9FD34D54F9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3" name="Rectángulo 12" title="borde derech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14B999-2564-4963-94EE-ADD2E7066A39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551CF8-631D-4B47-AA5C-F99AC1E2F82F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367396-6ED7-4972-8F6C-17988EB6F464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6AE8780-DE7D-4E83-9280-17932B0D9AF8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grpSp>
        <p:nvGrpSpPr>
          <p:cNvPr id="7" name="Grupo 6" title="borde izquierdo festoneado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orma libre 6" title="borde izquierdo festoneado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orma libre 11" title="festón izquierdo en línea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C6ADA7-B5C6-4479-BCA8-9D6C53FF986F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D6DDF3-0870-49B4-A975-1177E6451243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D2E76-06C8-485F-897F-084AC2373803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193613-DC2C-4AC9-86FE-2526792A8FB3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 11" title="forma de fondo de festoneado derecho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3A243A79-D3F7-4E03-8A3D-562B962C8110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Rectángulo 7" title="borde derech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1" name="Forma libre 11" title="forma de fondo de festoneado derecho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ángulo 11" title="borde derech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2CC2DD58-C88F-495D-ABDF-408550770A73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C479BF8-5CD6-4FD5-956A-091F0350A070}" type="datetime1">
              <a:rPr lang="es-ES" noProof="0" smtClean="0"/>
              <a:t>01/04/2020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Forma libre 6" title="Borde izquierdo festoneado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ángulo 11" title="borde derecho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846" y="954923"/>
            <a:ext cx="6339840" cy="4656552"/>
          </a:xfrm>
        </p:spPr>
        <p:txBody>
          <a:bodyPr rtlCol="0">
            <a:normAutofit/>
          </a:bodyPr>
          <a:lstStyle/>
          <a:p>
            <a:r>
              <a:rPr lang="es-ES_tradnl" sz="6500" dirty="0" smtClean="0"/>
              <a:t>En familia</a:t>
            </a:r>
            <a:br>
              <a:rPr lang="es-ES_tradnl" sz="6500" dirty="0" smtClean="0"/>
            </a:br>
            <a:r>
              <a:rPr lang="es-ES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Recomendaciones para el afrontamiento </a:t>
            </a:r>
            <a:r>
              <a:rPr lang="es-ES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del confinamiento </a:t>
            </a:r>
            <a:r>
              <a:rPr lang="es-ES" sz="9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es-ES" sz="96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es-ES" sz="65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963694" y="5611476"/>
            <a:ext cx="5556847" cy="802992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es-ES_tradnl" sz="17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Excmo. ayuntamiento de </a:t>
            </a:r>
            <a:r>
              <a:rPr lang="es-ES_tradnl" sz="17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martos</a:t>
            </a:r>
            <a:endParaRPr lang="es-ES_tradnl" sz="17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s-ES_tradnl" sz="1600" dirty="0"/>
              <a:t>Concejalía de Bienestar Social, Juventud, Festejos y Pedanías</a:t>
            </a:r>
            <a:endParaRPr lang="es-ES" sz="1600" dirty="0"/>
          </a:p>
          <a:p>
            <a:pPr rtl="0"/>
            <a:endParaRPr lang="es-ES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0" name="Forma libre 22">
            <a:extLst>
              <a:ext uri="{FF2B5EF4-FFF2-40B4-BE49-F238E27FC236}">
                <a16:creationId xmlns:a16="http://schemas.microsoft.com/office/drawing/2014/main" xmlns="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Imagen 4" descr="Niña con calabazas">
            <a:extLst>
              <a:ext uri="{FF2B5EF4-FFF2-40B4-BE49-F238E27FC236}">
                <a16:creationId xmlns:a16="http://schemas.microsoft.com/office/drawing/2014/main" xmlns="" id="{2AD3B7FE-8C35-4EC2-BFB5-E753A86F1F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1" r="23080" b="-1"/>
          <a:stretch/>
        </p:blipFill>
        <p:spPr>
          <a:xfrm>
            <a:off x="7552944" y="643464"/>
            <a:ext cx="3995589" cy="55749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1" y="5112761"/>
            <a:ext cx="1268078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En familia</a:t>
            </a:r>
            <a:br>
              <a:rPr lang="es-ES_tradnl" dirty="0" smtClean="0"/>
            </a:br>
            <a:r>
              <a:rPr lang="es-ES_tradnl" sz="3100" dirty="0" smtClean="0"/>
              <a:t>“padres calmados e hijos informados”</a:t>
            </a:r>
            <a:endParaRPr lang="es-ES" sz="3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2049869"/>
            <a:ext cx="10178322" cy="4074886"/>
          </a:xfrm>
        </p:spPr>
        <p:txBody>
          <a:bodyPr>
            <a:noAutofit/>
          </a:bodyPr>
          <a:lstStyle/>
          <a:p>
            <a:pPr algn="just"/>
            <a:r>
              <a:rPr lang="es-ES" sz="1800" dirty="0"/>
              <a:t>Durante el periodo de confinamiento es probable que los menores experimenten “</a:t>
            </a:r>
            <a:r>
              <a:rPr lang="es-ES" sz="1800" b="1" dirty="0"/>
              <a:t>estrés, ansiedad, miedo, incertidumbre, irritabilidad son reacciones naturales ante el escenario actual”.</a:t>
            </a:r>
            <a:endParaRPr lang="es-ES" sz="1800" dirty="0"/>
          </a:p>
          <a:p>
            <a:pPr algn="just"/>
            <a:r>
              <a:rPr lang="es-ES" sz="1800" dirty="0"/>
              <a:t>Es muy probable que se muestren en casa más inquietos, se peleen más con sus hermanos, presenten rabietas, se muestren desafiantes frente a las peticiones de los adultos, no paren de decir que se aburren o tener hambre a todas horas, exigirán acostarse más tarde o pasar más horas frente a la consola. </a:t>
            </a:r>
            <a:r>
              <a:rPr lang="es-ES" sz="1800" b="1" dirty="0"/>
              <a:t>La situación que vivimos puede hacer saltar horarios y rutinas y desorganizar un entorno previamente estructurado</a:t>
            </a:r>
            <a:r>
              <a:rPr lang="es-ES" sz="1800" dirty="0"/>
              <a:t>”. </a:t>
            </a:r>
          </a:p>
          <a:p>
            <a:pPr algn="just"/>
            <a:r>
              <a:rPr lang="es-ES" sz="1800" dirty="0"/>
              <a:t>Por ello es necesario colaborar entre todos/as para mantener una buena convivencia y tratar de comprender como se puede sentir el otro. La principal tarea de los padres es </a:t>
            </a:r>
            <a:r>
              <a:rPr lang="es-ES" sz="1800" dirty="0" smtClean="0"/>
              <a:t>guiar, </a:t>
            </a:r>
            <a:r>
              <a:rPr lang="es-ES" sz="1800" dirty="0"/>
              <a:t>acompañar y asesorar para contener y explicar los estados emocionales de nuestros hijos.</a:t>
            </a:r>
          </a:p>
          <a:p>
            <a:pPr algn="just"/>
            <a:r>
              <a:rPr lang="es-ES" sz="1800" dirty="0"/>
              <a:t>Explícales que estar triste, tener miedo o sentir cualquier otra emoción es normal y que las personas adultas también las sentimos y se pueden manejar.</a:t>
            </a:r>
          </a:p>
          <a:p>
            <a:pPr marL="0" indent="0" algn="just">
              <a:buNone/>
            </a:pPr>
            <a:endParaRPr lang="es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728" y="207034"/>
            <a:ext cx="76816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0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bre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338" y="483079"/>
            <a:ext cx="9284092" cy="1574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_tradnl" dirty="0" smtClean="0"/>
              <a:t>En familia</a:t>
            </a:r>
            <a:br>
              <a:rPr lang="es-ES_tradnl" dirty="0" smtClean="0"/>
            </a:br>
            <a:r>
              <a:rPr lang="es-ES_tradnl" sz="4000" dirty="0" smtClean="0"/>
              <a:t>¿Que hacer ?</a:t>
            </a:r>
            <a:endParaRPr lang="es-ES" sz="4000" dirty="0"/>
          </a:p>
        </p:txBody>
      </p:sp>
      <p:pic>
        <p:nvPicPr>
          <p:cNvPr id="6" name="Marcador de posición de contenido 5" descr="Niña con pompas de jabón">
            <a:extLst>
              <a:ext uri="{FF2B5EF4-FFF2-40B4-BE49-F238E27FC236}">
                <a16:creationId xmlns:a16="http://schemas.microsoft.com/office/drawing/2014/main" xmlns="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9366" t="7303" r="31893"/>
          <a:stretch/>
        </p:blipFill>
        <p:spPr>
          <a:xfrm>
            <a:off x="7633428" y="1940943"/>
            <a:ext cx="3684429" cy="4666891"/>
          </a:xfrm>
          <a:prstGeom prst="rect">
            <a:avLst/>
          </a:prstGeom>
        </p:spPr>
      </p:pic>
      <p:graphicFrame>
        <p:nvGraphicFramePr>
          <p:cNvPr id="9" name="Marcador de posición de contenido 8" descr="Esquema">
            <a:extLst>
              <a:ext uri="{FF2B5EF4-FFF2-40B4-BE49-F238E27FC236}">
                <a16:creationId xmlns:a16="http://schemas.microsoft.com/office/drawing/2014/main" xmlns="" id="{8EDEA472-192B-4242-9F8A-CF2C98BFB3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952911"/>
              </p:ext>
            </p:extLst>
          </p:nvPr>
        </p:nvGraphicFramePr>
        <p:xfrm>
          <a:off x="1251678" y="2314136"/>
          <a:ext cx="6015897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2901" y="245900"/>
            <a:ext cx="76816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 familia</a:t>
            </a:r>
            <a:br>
              <a:rPr lang="es-ES_tradnl" dirty="0" smtClean="0"/>
            </a:br>
            <a:r>
              <a:rPr lang="es-ES_tradnl" sz="3100" dirty="0" smtClean="0">
                <a:solidFill>
                  <a:srgbClr val="2A1A00"/>
                </a:solidFill>
              </a:rPr>
              <a:t>“</a:t>
            </a:r>
            <a:r>
              <a:rPr lang="es-ES_tradnl" sz="3100" dirty="0">
                <a:solidFill>
                  <a:srgbClr val="2A1A00"/>
                </a:solidFill>
              </a:rPr>
              <a:t>padres calmados e hijos informados”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b="1" dirty="0" smtClean="0"/>
              <a:t>2. LOS PRIMEROS QUE TIENEN QUE SENTIR CALMA Y SERENIDAD</a:t>
            </a:r>
            <a:r>
              <a:rPr lang="es-ES" dirty="0" smtClean="0"/>
              <a:t> </a:t>
            </a:r>
            <a:r>
              <a:rPr lang="es-ES" b="1" dirty="0" smtClean="0"/>
              <a:t>SON LOS PADRES</a:t>
            </a:r>
            <a:r>
              <a:rPr lang="es-ES" dirty="0" smtClean="0"/>
              <a:t> </a:t>
            </a:r>
            <a:r>
              <a:rPr lang="es-ES" dirty="0"/>
              <a:t>para poder transmitirlo a sus hijos e hijas después. En nada ayudará a los niños unos padres asustados y angustiados. El papel de los padres será filtrar todas sus emociones para que puedan regularse emocionalmente a su vez y sentir calma y serenidad. Incluidos los más pequeños.</a:t>
            </a:r>
          </a:p>
          <a:p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b="1" dirty="0"/>
              <a:t>Busca espacios y momentos para recuperar la serenidad: </a:t>
            </a:r>
            <a:r>
              <a:rPr lang="es-ES" dirty="0"/>
              <a:t>Establece turnos con otro adulto para atender a los niños/as, busca un lugar para respirar profunda y lentamente cuando te sientas desbordado/a (balcón, patio, habitación). No trates de ser </a:t>
            </a:r>
            <a:r>
              <a:rPr lang="es-ES" dirty="0" smtClean="0"/>
              <a:t>perfecto/a, </a:t>
            </a:r>
            <a:r>
              <a:rPr lang="es-ES" dirty="0"/>
              <a:t>no te compares con otras familias y otros padres. Cada familia lo hace lo mejor que </a:t>
            </a:r>
            <a:r>
              <a:rPr lang="es-ES" dirty="0" smtClean="0"/>
              <a:t>puede </a:t>
            </a:r>
            <a:r>
              <a:rPr lang="es-ES" dirty="0"/>
              <a:t>y </a:t>
            </a:r>
            <a:r>
              <a:rPr lang="es-ES" dirty="0" smtClean="0"/>
              <a:t>sabe. </a:t>
            </a:r>
            <a:r>
              <a:rPr lang="es-ES" dirty="0"/>
              <a:t>No se trata de cumplir un calendario lleno de obligaciones y retos.</a:t>
            </a:r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520" y="239407"/>
            <a:ext cx="76816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2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37884" y="457198"/>
            <a:ext cx="3092115" cy="2562045"/>
          </a:xfrm>
        </p:spPr>
        <p:txBody>
          <a:bodyPr>
            <a:noAutofit/>
          </a:bodyPr>
          <a:lstStyle/>
          <a:p>
            <a:pPr algn="ctr"/>
            <a:r>
              <a:rPr lang="es-ES" sz="1400" dirty="0"/>
              <a:t>Si necesitas apoyo </a:t>
            </a:r>
            <a:r>
              <a:rPr lang="es-ES" sz="1400" dirty="0" smtClean="0"/>
              <a:t> </a:t>
            </a:r>
            <a:r>
              <a:rPr lang="es-ES" sz="1400" dirty="0"/>
              <a:t>pueden ayudarte usa los teléfonos y ellos contactaran contigo. Podrás contar con recomendaciones y </a:t>
            </a:r>
            <a:r>
              <a:rPr lang="es-ES" sz="1400" dirty="0" smtClean="0"/>
              <a:t> </a:t>
            </a:r>
            <a:r>
              <a:rPr lang="es-ES" sz="1400" dirty="0"/>
              <a:t>sugerencias.</a:t>
            </a:r>
            <a:br>
              <a:rPr lang="es-ES" sz="1400" dirty="0"/>
            </a:br>
            <a:endParaRPr lang="es-ES" sz="140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03848" y="457198"/>
            <a:ext cx="6469811" cy="5995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b="1" dirty="0" smtClean="0"/>
              <a:t>3. LOS ADULTOS SE APOYARÁN ENTRE SÍ, EN LA PROXIMIDAD O EN LA DISTANCIA</a:t>
            </a:r>
            <a:r>
              <a:rPr lang="es-ES" sz="1800" dirty="0" smtClean="0"/>
              <a:t>. Afortunadamente </a:t>
            </a:r>
            <a:r>
              <a:rPr lang="es-ES" sz="1800" dirty="0"/>
              <a:t>contamos con redes sociales que lo facilitan. No se pueden añadir más agentes traumáticos como los conflictos intrafamiliares. Es recomendable ampliar nuestras redes afectivas y saber pedir ayuda para cualquier cosa que necesitemos. Lo peor que pueden hacer los padres es aislarse y aislar a sus hijos e hijas psicológicamente</a:t>
            </a:r>
            <a:r>
              <a:rPr lang="es-ES" sz="1800" dirty="0" smtClean="0"/>
              <a:t>.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b="1" dirty="0" smtClean="0"/>
              <a:t>4. HAY QUE DECIRLES SIEMPRE LA VERDAD, PERO CON UN LENGUAJE ADAPTADO A LA EDAD DEL NIÑO</a:t>
            </a:r>
            <a:r>
              <a:rPr lang="es-ES" sz="1800" dirty="0" smtClean="0"/>
              <a:t> y a </a:t>
            </a:r>
            <a:r>
              <a:rPr lang="es-ES" sz="1800" dirty="0"/>
              <a:t>sus características particulares. </a:t>
            </a:r>
            <a:r>
              <a:rPr lang="es-ES" sz="1800" dirty="0" smtClean="0"/>
              <a:t>¿</a:t>
            </a:r>
            <a:r>
              <a:rPr lang="es-ES" sz="1800" dirty="0"/>
              <a:t>Hay que contárselo todo? No, sólo aquello que puedan entender y que les sea útil y dejar después pregunten, y siempre responderles. Pero evitemos explicaciones largas y farragosas. ¿Y si nos hacen la pregunta que más temen los padres? Si sus abuelitos o sus padres se van a morir, si se van a morir ellos... Nunca debemos privarles de la esperanza, pero tampoco de la verdad. Y la verdad es que no lo sabemos con certeza pero que confiamos plenamente en que eso no va a ocurrir. Y para cuidarnos bien tenemos que permanecer en casa, lavarnos tantas veces las manos, no jugar con los primos…</a:t>
            </a:r>
          </a:p>
          <a:p>
            <a:endParaRPr lang="es-ES" sz="18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7677510" y="3019244"/>
            <a:ext cx="4514490" cy="2886255"/>
          </a:xfrm>
        </p:spPr>
        <p:txBody>
          <a:bodyPr>
            <a:normAutofit/>
          </a:bodyPr>
          <a:lstStyle/>
          <a:p>
            <a:pPr algn="ctr"/>
            <a:r>
              <a:rPr lang="es-ES_tradnl" sz="4400" dirty="0" smtClean="0"/>
              <a:t>953210070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000" dirty="0" smtClean="0"/>
              <a:t>SERVICIOS SOCIALES COMUNITARIOS</a:t>
            </a:r>
            <a:br>
              <a:rPr lang="es-ES_tradnl" sz="2000" dirty="0" smtClean="0"/>
            </a:br>
            <a:r>
              <a:rPr lang="es-ES_tradnl" sz="2000" dirty="0" smtClean="0"/>
              <a:t>EQUIPO DE TRATAMIENTO FAMILIAR</a:t>
            </a:r>
            <a:endParaRPr lang="es-ES" sz="2000" dirty="0"/>
          </a:p>
          <a:p>
            <a:endParaRPr lang="es-ES" sz="2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960" y="5296619"/>
            <a:ext cx="1123023" cy="13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orma libre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Marcador de posición de contenido 5" descr="Niña al aire libre">
            <a:extLst>
              <a:ext uri="{FF2B5EF4-FFF2-40B4-BE49-F238E27FC236}">
                <a16:creationId xmlns:a16="http://schemas.microsoft.com/office/drawing/2014/main" xmlns="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6638" r="26123" b="-2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80" name="Forma libre 10">
            <a:extLst>
              <a:ext uri="{FF2B5EF4-FFF2-40B4-BE49-F238E27FC236}">
                <a16:creationId xmlns:a16="http://schemas.microsoft.com/office/drawing/2014/main" xmlns="" id="{E1CE536E-134A-4A35-900B-30F927D5B5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2" y="534838"/>
            <a:ext cx="6573328" cy="43206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marR="304800" lvl="0" indent="-342900" algn="just">
              <a:lnSpc>
                <a:spcPts val="2100"/>
              </a:lnSpc>
              <a:spcAft>
                <a:spcPts val="450"/>
              </a:spcAft>
              <a:tabLst>
                <a:tab pos="457200" algn="l"/>
              </a:tabLst>
            </a:pPr>
            <a:r>
              <a:rPr lang="es-ES" sz="1800" dirty="0">
                <a:latin typeface="+mn-lt"/>
              </a:rPr>
              <a:t/>
            </a:r>
            <a:br>
              <a:rPr lang="es-ES" sz="1800" dirty="0">
                <a:latin typeface="+mn-lt"/>
              </a:rPr>
            </a:br>
            <a:r>
              <a:rPr lang="es-ES" sz="1800" b="1" dirty="0" smtClean="0">
                <a:latin typeface="+mn-lt"/>
              </a:rPr>
              <a:t>5. </a:t>
            </a:r>
            <a:r>
              <a:rPr lang="es-ES" sz="1800" b="1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Escuchar </a:t>
            </a:r>
            <a:r>
              <a:rPr lang="es-ES" sz="1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lo que los niños tienen que decir y ayudarles a expresar sus sentimientos,</a:t>
            </a:r>
            <a:r>
              <a:rPr lang="es-ES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dudas o temores</a:t>
            </a:r>
            <a:r>
              <a:rPr lang="es-ES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800" cap="none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 ignorarles jamás. Les será muy útil el uso de cuentos. Se les debe animar a que pregunten todo lo quieran saber y a expresar sus preocupaciones pero también estaremos atentos a sus propuestas y sugerencias.</a:t>
            </a:r>
            <a:r>
              <a:rPr lang="es-ES" sz="1800" cap="none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800" cap="none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cap="none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800" cap="none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800" cap="none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800" b="1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Elaborar </a:t>
            </a:r>
            <a:r>
              <a:rPr lang="es-ES" sz="1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 casa un espacio o rincón de la calma </a:t>
            </a:r>
            <a:r>
              <a:rPr lang="es-ES" sz="1800" cap="none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Donde puedan estar cuando se sientan preocupados, con miedos, confundidos, nerviosos. Allí tendremos cuentos, juguetes, plastilina, cojines, peluches….</a:t>
            </a:r>
            <a:r>
              <a:rPr lang="es-ES" sz="1800" cap="none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800" cap="none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1800" cap="none" dirty="0">
              <a:latin typeface="+mn-lt"/>
            </a:endParaRP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xmlns="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37" y="5117530"/>
            <a:ext cx="768163" cy="1432684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775686" y="5262112"/>
            <a:ext cx="9672710" cy="12881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sz="5100" cap="all" spc="200" dirty="0">
                <a:solidFill>
                  <a:srgbClr val="2A1A00"/>
                </a:solidFill>
                <a:latin typeface="Impact" panose="020B0806030902050204"/>
                <a:ea typeface="+mj-ea"/>
                <a:cs typeface="+mj-cs"/>
              </a:rPr>
              <a:t>En familia</a:t>
            </a:r>
            <a:br>
              <a:rPr lang="es-ES_tradnl" sz="5100" cap="all" spc="200" dirty="0">
                <a:solidFill>
                  <a:srgbClr val="2A1A00"/>
                </a:solidFill>
                <a:latin typeface="Impact" panose="020B0806030902050204"/>
                <a:ea typeface="+mj-ea"/>
                <a:cs typeface="+mj-cs"/>
              </a:rPr>
            </a:br>
            <a:r>
              <a:rPr lang="es-ES_tradnl" sz="3100" cap="all" spc="200" dirty="0">
                <a:solidFill>
                  <a:srgbClr val="2A1A00"/>
                </a:solidFill>
                <a:latin typeface="Impact" panose="020B0806030902050204"/>
                <a:ea typeface="+mj-ea"/>
                <a:cs typeface="+mj-cs"/>
              </a:rPr>
              <a:t>“padres calmados e hijos informados”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 familia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257300" y="1449238"/>
            <a:ext cx="4800600" cy="445626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_tradnl" sz="3200" b="1" dirty="0" smtClean="0"/>
              <a:t>RUEDA DE LAS OPCIONES</a:t>
            </a:r>
          </a:p>
          <a:p>
            <a:pPr marL="0" indent="0" algn="ctr">
              <a:buNone/>
            </a:pPr>
            <a:r>
              <a:rPr lang="es-ES_tradnl" sz="3200" b="1" dirty="0" smtClean="0"/>
              <a:t>(TÉCNICA PARA VOLVER A LA CALMA)</a:t>
            </a:r>
          </a:p>
          <a:p>
            <a:pPr algn="just"/>
            <a:r>
              <a:rPr lang="es-ES" sz="3200" dirty="0" smtClean="0"/>
              <a:t>En </a:t>
            </a:r>
            <a:r>
              <a:rPr lang="es-ES" sz="3200" dirty="0"/>
              <a:t>una cartulina o folio dibujar un círculo y dividirlo en cuatro partes. En cada parte escribir una palabra (hablar, nada, abrazos, respirar). </a:t>
            </a:r>
          </a:p>
          <a:p>
            <a:pPr algn="just"/>
            <a:r>
              <a:rPr lang="es-ES" sz="3200" dirty="0"/>
              <a:t>Se le puede colocar una imagen en lugar de palabras para los/as niños/as que sean muy pequeños/as.</a:t>
            </a:r>
          </a:p>
          <a:p>
            <a:pPr algn="just"/>
            <a:r>
              <a:rPr lang="es-ES" sz="3200" dirty="0"/>
              <a:t>Preguntarles: ¿Cuál de esas opciones necesitan para calmarse o estar tranquilos/as?</a:t>
            </a:r>
          </a:p>
          <a:p>
            <a:pPr algn="just"/>
            <a:r>
              <a:rPr lang="es-ES" sz="3200" dirty="0"/>
              <a:t>Realizar antes de que comience la rabieta (en los momentos previos), cuando se sientan enfadados por algo o cuando se presente una pelea entre hermanos.</a:t>
            </a:r>
          </a:p>
          <a:p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6174024"/>
              </p:ext>
            </p:extLst>
          </p:nvPr>
        </p:nvGraphicFramePr>
        <p:xfrm>
          <a:off x="6648450" y="1449238"/>
          <a:ext cx="4800600" cy="4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112" y="118783"/>
            <a:ext cx="768163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7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 familia</a:t>
            </a:r>
            <a:br>
              <a:rPr lang="es-ES_tradnl" dirty="0" smtClean="0"/>
            </a:br>
            <a:r>
              <a:rPr lang="es-ES_tradnl" sz="3100" dirty="0" smtClean="0">
                <a:solidFill>
                  <a:srgbClr val="2A1A00"/>
                </a:solidFill>
              </a:rPr>
              <a:t>“</a:t>
            </a:r>
            <a:r>
              <a:rPr lang="es-ES_tradnl" sz="3100" dirty="0">
                <a:solidFill>
                  <a:srgbClr val="2A1A00"/>
                </a:solidFill>
              </a:rPr>
              <a:t>padres calmados e hijos informados”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57300" y="1874517"/>
            <a:ext cx="4800600" cy="4319249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es-ES" b="1" dirty="0" smtClean="0"/>
              <a:t>6. ESTAR ATENTOS A LAS DISTORSIONES COGNITIVAS,</a:t>
            </a:r>
            <a:r>
              <a:rPr lang="es-ES" dirty="0" smtClean="0"/>
              <a:t> como </a:t>
            </a:r>
            <a:r>
              <a:rPr lang="es-ES" dirty="0"/>
              <a:t>por ejemplo, que vamos a morir todos, que si se portan mal el coronavirus se llevará a su mamá...</a:t>
            </a:r>
          </a:p>
          <a:p>
            <a:pPr marL="0" lvl="0" indent="0" algn="just">
              <a:buNone/>
            </a:pPr>
            <a:r>
              <a:rPr lang="es-ES" b="1" dirty="0" smtClean="0"/>
              <a:t>7. MANTENER RUTINAS, HORARIOS Y HÁBITOS O CREAR OTROS NUEVOS</a:t>
            </a:r>
            <a:r>
              <a:rPr lang="es-ES" dirty="0" smtClean="0"/>
              <a:t>. </a:t>
            </a:r>
            <a:r>
              <a:rPr lang="es-ES" dirty="0"/>
              <a:t>No debe faltar el ejercicio físico. Podemos improvisar una pequeña tabla de gimnasia. Y la lectura compartida. Y sacar esos viejos juegos de mesa. Y ver fotos antiguas. Hacer tareas domésticas. Y dar rienda suelta a la imaginación. Es importante tener cierta constancia y buena actitud.</a:t>
            </a:r>
          </a:p>
          <a:p>
            <a:pPr marL="0" indent="0" algn="just">
              <a:buNone/>
            </a:pPr>
            <a:r>
              <a:rPr lang="es-ES" b="1" dirty="0"/>
              <a:t>Controlar el uso de las “pantallas”</a:t>
            </a:r>
            <a:r>
              <a:rPr lang="es-ES" dirty="0"/>
              <a:t>. Puede que sea mayor que de costumbre pero recuerda permite su uso después de hacer los deberes, las tareas, supervisa los contenidos.</a:t>
            </a:r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47796" y="1874517"/>
            <a:ext cx="4800600" cy="4181226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es-ES" b="1" dirty="0" smtClean="0"/>
              <a:t>8. NO INUNDAR EL AMBIENTE DE LA CASA CON NOTICIAS DE ACTUALIDAD SOBRE EL CORONAVIRUS</a:t>
            </a:r>
            <a:r>
              <a:rPr lang="es-ES" dirty="0" smtClean="0"/>
              <a:t>. </a:t>
            </a:r>
            <a:r>
              <a:rPr lang="es-ES" dirty="0"/>
              <a:t>Completamente desaconsejado tener la televisión puesta todo el día. Evite la sobreinformación. Por cierto, los padres deben prestar atención a lo que hablan con otros adultos en presencia de sus hijos: los niños se enteran siempre</a:t>
            </a:r>
            <a:r>
              <a:rPr lang="es-ES" dirty="0" smtClean="0"/>
              <a:t>.</a:t>
            </a:r>
          </a:p>
          <a:p>
            <a:pPr marL="0" lvl="0" indent="0" algn="just">
              <a:buNone/>
            </a:pPr>
            <a:r>
              <a:rPr lang="es-ES" b="1" dirty="0" smtClean="0"/>
              <a:t>9. DARLES A ENTENDER QUE SIEMPRE PUEDEN CONTAR CON NOSOTROS</a:t>
            </a:r>
            <a:r>
              <a:rPr lang="es-ES" dirty="0" smtClean="0"/>
              <a:t> para </a:t>
            </a:r>
            <a:r>
              <a:rPr lang="es-ES" dirty="0"/>
              <a:t>todo lo que necesiten como resolver dudas, temores, ideas…</a:t>
            </a:r>
          </a:p>
          <a:p>
            <a:pPr marL="0" indent="0" algn="just">
              <a:buNone/>
            </a:pPr>
            <a:r>
              <a:rPr lang="es-ES" b="1" dirty="0" smtClean="0"/>
              <a:t>10.</a:t>
            </a:r>
            <a:r>
              <a:rPr lang="es-ES" dirty="0" smtClean="0"/>
              <a:t> Seguir </a:t>
            </a:r>
            <a:r>
              <a:rPr lang="es-ES" dirty="0"/>
              <a:t>las </a:t>
            </a:r>
            <a:r>
              <a:rPr lang="es-ES" b="1" dirty="0" smtClean="0"/>
              <a:t>RECOMENDACIONES GENERALES EN EL CUIDADO DE LOS ADULTOS</a:t>
            </a:r>
            <a:r>
              <a:rPr lang="es-ES" dirty="0" smtClean="0"/>
              <a:t>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514" y="187648"/>
            <a:ext cx="76816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0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</a:pPr>
            <a:r>
              <a:rPr lang="es-ES_tradnl" sz="1800" b="1" cap="none" spc="0" dirty="0">
                <a:solidFill>
                  <a:schemeClr val="accent1"/>
                </a:solidFill>
                <a:latin typeface="Century Gothic" panose="020B0502020202020204"/>
              </a:rPr>
              <a:t>¡</a:t>
            </a:r>
            <a:r>
              <a:rPr lang="es-ES_tradnl" sz="1800" b="1" cap="none" spc="0" dirty="0" smtClean="0">
                <a:solidFill>
                  <a:schemeClr val="accent1"/>
                </a:solidFill>
                <a:latin typeface="Century Gothic" panose="020B0502020202020204"/>
              </a:rPr>
              <a:t>QUÉDATE EN CASA!</a:t>
            </a:r>
            <a:br>
              <a:rPr lang="es-ES_tradnl" sz="1800" b="1" cap="none" spc="0" dirty="0" smtClean="0">
                <a:solidFill>
                  <a:schemeClr val="accent1"/>
                </a:solidFill>
                <a:latin typeface="Century Gothic" panose="020B0502020202020204"/>
              </a:rPr>
            </a:br>
            <a:r>
              <a:rPr lang="es-ES_tradnl" sz="1800" b="1" cap="none" spc="0" dirty="0" smtClean="0">
                <a:solidFill>
                  <a:schemeClr val="accent1"/>
                </a:solidFill>
                <a:latin typeface="Century Gothic" panose="020B0502020202020204"/>
              </a:rPr>
              <a:t>EXCMO. AYUNTAMIENTO DE MARTOS.</a:t>
            </a:r>
            <a:br>
              <a:rPr lang="es-ES_tradnl" sz="1800" b="1" cap="none" spc="0" dirty="0" smtClean="0">
                <a:solidFill>
                  <a:schemeClr val="accent1"/>
                </a:solidFill>
                <a:latin typeface="Century Gothic" panose="020B0502020202020204"/>
              </a:rPr>
            </a:br>
            <a:r>
              <a:rPr lang="es-ES_tradnl" sz="1400" b="1" cap="none" spc="0" dirty="0" smtClean="0">
                <a:solidFill>
                  <a:schemeClr val="accent1"/>
                </a:solidFill>
                <a:latin typeface="Century Gothic" panose="020B0502020202020204"/>
              </a:rPr>
              <a:t>Concejalía de Bienestar Social, Juventud, Festejos y Pedanías.</a:t>
            </a:r>
            <a:br>
              <a:rPr lang="es-ES_tradnl" sz="1400" b="1" cap="none" spc="0" dirty="0" smtClean="0">
                <a:solidFill>
                  <a:schemeClr val="accent1"/>
                </a:solidFill>
                <a:latin typeface="Century Gothic" panose="020B0502020202020204"/>
              </a:rPr>
            </a:br>
            <a:r>
              <a:rPr lang="es-ES" sz="1800" b="1" cap="none" spc="0" dirty="0" smtClean="0">
                <a:solidFill>
                  <a:schemeClr val="accent1"/>
                </a:solidFill>
                <a:latin typeface="Century Gothic" panose="020B0502020202020204"/>
              </a:rPr>
              <a:t/>
            </a:r>
            <a:br>
              <a:rPr lang="es-ES" sz="1800" b="1" cap="none" spc="0" dirty="0" smtClean="0">
                <a:solidFill>
                  <a:schemeClr val="accent1"/>
                </a:solidFill>
                <a:latin typeface="Century Gothic" panose="020B0502020202020204"/>
              </a:rPr>
            </a:br>
            <a:r>
              <a:rPr lang="es-ES_tradnl" sz="1800" b="1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  <a:t>SERVICIOS SOCIALES COMUNITARIOS</a:t>
            </a:r>
            <a:br>
              <a:rPr lang="es-ES_tradnl" sz="1800" b="1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s-ES_tradnl" sz="1800" b="1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  <a:t>EQUIPO DE TRATAMIENTO FAMILIAR</a:t>
            </a:r>
            <a:br>
              <a:rPr lang="es-ES_tradnl" sz="1800" b="1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s-ES_tradnl" sz="1800" b="1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  <a:t/>
            </a:r>
            <a:br>
              <a:rPr lang="es-ES_tradnl" sz="1800" b="1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s-ES_tradnl" sz="1600" b="1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  <a:t>CONTACTA CON NOSOTROS : </a:t>
            </a:r>
            <a:br>
              <a:rPr lang="es-ES_tradnl" sz="1600" b="1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s-ES_tradnl" sz="1800" b="1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  <a:t>TELÉFONO:         </a:t>
            </a:r>
            <a:r>
              <a:rPr lang="es-ES_tradnl" sz="2800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  <a:t>953210070</a:t>
            </a:r>
            <a:br>
              <a:rPr lang="es-ES_tradnl" sz="2800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s-ES_tradnl" sz="1400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  <a:t>HORARIO DE ATENCION: </a:t>
            </a:r>
            <a:br>
              <a:rPr lang="es-ES_tradnl" sz="1400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s-ES_tradnl" sz="1400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  <a:t>DE 08:00 A 19:00 horas</a:t>
            </a:r>
            <a:r>
              <a:rPr lang="es-ES" sz="1400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  <a:t/>
            </a:r>
            <a:br>
              <a:rPr lang="es-ES" sz="1400" cap="none" spc="0" dirty="0">
                <a:solidFill>
                  <a:schemeClr val="accent1"/>
                </a:solidFill>
                <a:latin typeface="Century Gothic" panose="020B0502020202020204"/>
                <a:ea typeface="+mn-ea"/>
                <a:cs typeface="+mn-cs"/>
              </a:rPr>
            </a:b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3242930" y="4658265"/>
            <a:ext cx="8187070" cy="145265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dirty="0" smtClean="0">
                <a:solidFill>
                  <a:schemeClr val="tx1"/>
                </a:solidFill>
              </a:rPr>
              <a:t>F</a:t>
            </a:r>
            <a:r>
              <a:rPr lang="es-ES_tradnl" dirty="0">
                <a:solidFill>
                  <a:schemeClr val="tx1"/>
                </a:solidFill>
              </a:rPr>
              <a:t>uentes consultadas:</a:t>
            </a:r>
            <a:endParaRPr lang="es-ES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-Decálogo de recomendaciones elaborado por Unidad de Salud Mental Infanto-juvenil del Hospital Universitario Puerta del Mar de Cádiz. Psicóloga Clínica: Carmen de Manuel Vicente.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Colegio Oficial de Psicología de </a:t>
            </a: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Madrid.</a:t>
            </a:r>
            <a:endParaRPr lang="es-E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560" y="1073888"/>
            <a:ext cx="1268078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46160"/>
      </p:ext>
    </p:extLst>
  </p:cSld>
  <p:clrMapOvr>
    <a:masterClrMapping/>
  </p:clrMapOvr>
</p:sld>
</file>

<file path=ppt/theme/theme1.xml><?xml version="1.0" encoding="utf-8"?>
<a:theme xmlns:a="http://schemas.openxmlformats.org/drawingml/2006/main" name="Insigni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3B9E78-595F-41AA-B8FF-1657B24A64F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Insignia de guardería</Template>
  <TotalTime>0</TotalTime>
  <Words>1072</Words>
  <Application>Microsoft Office PowerPoint</Application>
  <PresentationFormat>Panorámica</PresentationFormat>
  <Paragraphs>45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Gill Sans MT</vt:lpstr>
      <vt:lpstr>Impact</vt:lpstr>
      <vt:lpstr>Times New Roman</vt:lpstr>
      <vt:lpstr>Insignia</vt:lpstr>
      <vt:lpstr>En familia Recomendaciones para el afrontamiento del confinamiento  </vt:lpstr>
      <vt:lpstr>En familia “padres calmados e hijos informados”</vt:lpstr>
      <vt:lpstr>En familia ¿Que hacer ?</vt:lpstr>
      <vt:lpstr>En familia “padres calmados e hijos informados”</vt:lpstr>
      <vt:lpstr>Si necesitas apoyo  pueden ayudarte usa los teléfonos y ellos contactaran contigo. Podrás contar con recomendaciones y  sugerencias. </vt:lpstr>
      <vt:lpstr> 5. Escuchar lo que los niños tienen que decir y ayudarles a expresar sus sentimientos, dudas o temores. No ignorarles jamás. Les será muy útil el uso de cuentos. Se les debe animar a que pregunten todo lo quieran saber y a expresar sus preocupaciones pero también estaremos atentos a sus propuestas y sugerencias.   Elaborar en casa un espacio o rincón de la calma Donde puedan estar cuando se sientan preocupados, con miedos, confundidos, nerviosos. Allí tendremos cuentos, juguetes, plastilina, cojines, peluches…. </vt:lpstr>
      <vt:lpstr>En familia</vt:lpstr>
      <vt:lpstr>En familia “padres calmados e hijos informados”</vt:lpstr>
      <vt:lpstr>¡QUÉDATE EN CASA! EXCMO. AYUNTAMIENTO DE MARTOS. Concejalía de Bienestar Social, Juventud, Festejos y Pedanías.  SERVICIOS SOCIALES COMUNITARIOS EQUIPO DE TRATAMIENTO FAMILIAR  CONTACTA CON NOSOTROS :  TELÉFONO:         953210070 HORARIO DE ATENCION:  DE 08:00 A 19:00 horas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2020-04-01T08:55:54Z</dcterms:created>
  <dcterms:modified xsi:type="dcterms:W3CDTF">2020-04-01T11:58:00Z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